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FE51B-616C-4EB6-8E99-C7750AEE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07CB26-7BC9-4B0E-90BC-8101E930F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EC6538-E624-46CE-9EA2-0BD25FAA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97E43F-59E9-4D9C-A4C8-93E97F1C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E10E70-D121-4B1D-AC6A-402EF3C7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45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12A10-9502-4DB0-8B75-AC6A7987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8129AC-0639-4D7D-A2BE-DA688BB7F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3BCE10-D3B8-41A2-9AD4-DF1295BB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48EEBF-4561-4CE2-868C-30087CD5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FC0A85-CE18-483F-A465-8C59025A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57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2052DD-3E4A-473D-B2EE-BA85295D2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86F284-ED30-4070-A663-D29AE1CFA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0224D0-FEF2-45C5-BFFA-AA2E891E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6A9BC6-3E83-47B3-BAC2-C284291C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68B8EF-3523-492E-B19C-F7A6E95D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16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C8A25-E14C-45E6-86D2-33CF10EB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D3C19C-CFB3-4AFE-BD01-A80998C16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6B2558-0ADB-422E-ACAA-DF12075F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12C464-68F1-4455-947F-35C0F226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D0CC5A-B415-459F-A24E-C12BD14C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87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41660B-A997-4028-95E9-82A29584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BF7B09-DA80-44AF-A49C-0DEF0CDF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F5212-3010-4D57-98EC-2915101D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8F8EA6-689A-4274-8C39-CDE7D459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29DE3F-1E35-43C0-8D23-27E2CC83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8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0C590C-F3DA-46B4-B502-0512A931B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035EB2-8838-4E5F-8AE5-6EB8FF6CE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274114-B970-4EA4-BEC6-6F51302ED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700E1-6863-4A68-BDDB-482E39F4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4A3794-B3AF-4E1E-9DAB-3D4A2792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AE7BFB-C4FA-4464-B89B-4D9F21CC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2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5D9CA-827B-4ABE-8E79-FB88E9FA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9C6B55-07B2-42FE-BE48-49B8A0ECA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9680A5-4F6D-4504-9C2D-4DC66986E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ADF904F-58CB-432C-BD5A-A0C053B56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6DF1D9-7DBC-4AC3-952E-A6D06C1C5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2E0D65-AADD-4B9C-9ED5-214916F1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7CA84B-66EA-4735-9F0D-17871718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C36CE7-98C9-4581-90EB-719D099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78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B60B7-2B06-4E35-A49C-175C810E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4C6C702-BE92-476C-B64F-F80B9EFA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5A3BDD-C390-443E-AAA9-14D44051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5A74CC-A665-45B3-ADF6-6D7D5FD6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4A93AC-1C37-4946-A559-25F2BB5C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F3A728-8C7A-4D25-A451-1D057C50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2C4DC0-B3A5-49BF-B810-73B620D1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65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70253-B89F-4BDF-8FF5-32896385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D6957F-B6B7-4A13-9789-E4153CA8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C235DF-3C0A-469D-A4FC-2128404DE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B1B87B-3821-48F1-BA32-0006DF6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A073CE-3B05-452E-9CC1-8D462E78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EBFC63-0052-4BC8-84CF-47530846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80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35DE4-EE87-4149-9896-79105540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D5665E-ACB3-40D0-B23A-10CFA46A3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D720CB-2590-4030-9C62-4468C57CC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F646E8-9AAB-4CF6-8736-424E6E99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AA1C92-1026-4330-A41E-46D36E10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ABFC2-EB29-4402-976C-DA476EC3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61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E97EEB2-E1E8-413E-8899-BFDF19F6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0A1B4C-C88B-468F-A836-D4D4DA7E2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E19458-4723-4FDA-8CD0-CBB8B6468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AFEF-EE7F-4322-A477-AEF9B6F5DC45}" type="datetimeFigureOut">
              <a:rPr lang="zh-CN" altLang="en-US" smtClean="0"/>
              <a:t>2025/7/1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659BF2-0B8D-4C97-AC58-5E3361CEC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41D201-1C3B-4914-9FEB-8F15B50A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ABD2-79B0-4E20-B732-55637E8C6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5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7221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一、点击“职称申报”图标，进入申报界面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8BD87F-4836-4433-AF3D-C100A21B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22" y="1083594"/>
            <a:ext cx="8780692" cy="53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四、系统填写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7D2D38-C74B-481B-95EC-C82094555263}"/>
              </a:ext>
            </a:extLst>
          </p:cNvPr>
          <p:cNvSpPr txBox="1"/>
          <p:nvPr/>
        </p:nvSpPr>
        <p:spPr>
          <a:xfrm>
            <a:off x="331290" y="6173777"/>
            <a:ext cx="114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业绩成果、学术成果的填报方式与任职条件一致，所有支撑材料请上传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PDF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格式的。（所有附件，仅论文出要求提供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word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格式的，如果找不到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word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版本，可以直接上传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PDF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版本）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B1257F-DCE0-4172-BD0F-201CD13D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222"/>
            <a:ext cx="12192000" cy="54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9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五、注意事项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3388FF7-A22C-4FCB-B517-23D19DB7EA01}"/>
              </a:ext>
            </a:extLst>
          </p:cNvPr>
          <p:cNvSpPr txBox="1"/>
          <p:nvPr/>
        </p:nvSpPr>
        <p:spPr>
          <a:xfrm>
            <a:off x="395000" y="1004248"/>
            <a:ext cx="114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论文：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ISSN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号务必填写准确，中文期刊还须填写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CN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号，务必准确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90317B-DEF0-4D55-AC2A-E6D58F7598B9}"/>
              </a:ext>
            </a:extLst>
          </p:cNvPr>
          <p:cNvSpPr txBox="1"/>
          <p:nvPr/>
        </p:nvSpPr>
        <p:spPr>
          <a:xfrm>
            <a:off x="395000" y="1651814"/>
            <a:ext cx="114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著作：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CIP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号和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ISBN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号务必准确，所有信息务必填写完整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185486-4028-4C36-854D-6137709E119C}"/>
              </a:ext>
            </a:extLst>
          </p:cNvPr>
          <p:cNvSpPr txBox="1"/>
          <p:nvPr/>
        </p:nvSpPr>
        <p:spPr>
          <a:xfrm>
            <a:off x="395000" y="2300724"/>
            <a:ext cx="114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项目：项目信息尽可能填写完整，方便审查专家能快速获取项目信息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70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六、在线提交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3388FF7-A22C-4FCB-B517-23D19DB7EA01}"/>
              </a:ext>
            </a:extLst>
          </p:cNvPr>
          <p:cNvSpPr txBox="1"/>
          <p:nvPr/>
        </p:nvSpPr>
        <p:spPr>
          <a:xfrm>
            <a:off x="395000" y="5995426"/>
            <a:ext cx="114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立即提交：只能在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00-8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17:00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内提交。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0AEA3A-6828-4763-8CC3-CE339502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236"/>
            <a:ext cx="12192000" cy="511552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4A3C743-30B7-4ADD-B556-595BBEFF71D4}"/>
              </a:ext>
            </a:extLst>
          </p:cNvPr>
          <p:cNvSpPr txBox="1"/>
          <p:nvPr/>
        </p:nvSpPr>
        <p:spPr>
          <a:xfrm>
            <a:off x="395000" y="6362891"/>
            <a:ext cx="114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预约提交：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日前预约提交时间，到时间后会自动提交。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23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七、温馨提示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3388FF7-A22C-4FCB-B517-23D19DB7EA01}"/>
              </a:ext>
            </a:extLst>
          </p:cNvPr>
          <p:cNvSpPr txBox="1"/>
          <p:nvPr/>
        </p:nvSpPr>
        <p:spPr>
          <a:xfrm>
            <a:off x="579422" y="1504907"/>
            <a:ext cx="1140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使用该系统的申报人员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数量庞大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，根据以往经验，到最后几天大家集中上传的时候系统会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卡顿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能提前上传就提前上传，能提前提交就提前提交，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切莫错过提交时间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46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二、点击新增，进入填报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D5EF63-8A18-4B82-9283-04653917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738"/>
            <a:ext cx="12192000" cy="20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三、填写职称申报前准备工作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17EAAD-4A9B-4348-B8E0-9AE4547657E8}"/>
              </a:ext>
            </a:extLst>
          </p:cNvPr>
          <p:cNvSpPr txBox="1"/>
          <p:nvPr/>
        </p:nvSpPr>
        <p:spPr>
          <a:xfrm>
            <a:off x="693645" y="6113846"/>
            <a:ext cx="1004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个人务必检查，此处单位一定是归口管理的单位，一定不能只是“贵州大学”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8DCC76-6F69-47F3-B5E2-D079992D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516"/>
            <a:ext cx="12192000" cy="52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9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三、填写职称申报前准备工作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EBB0B2-C5C9-4240-B92B-490ACF482AE0}"/>
              </a:ext>
            </a:extLst>
          </p:cNvPr>
          <p:cNvSpPr txBox="1"/>
          <p:nvPr/>
        </p:nvSpPr>
        <p:spPr>
          <a:xfrm>
            <a:off x="340347" y="5332396"/>
            <a:ext cx="1004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现有职称：填写目前最高级别职称证书信息，没有职称证书的请选择“无”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DA353A-01FE-4A98-8DFC-02E5DD8A7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95236"/>
            <a:ext cx="12192000" cy="45932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1E593D2-8D61-45F1-89B7-9C5C451F7780}"/>
              </a:ext>
            </a:extLst>
          </p:cNvPr>
          <p:cNvSpPr txBox="1"/>
          <p:nvPr/>
        </p:nvSpPr>
        <p:spPr>
          <a:xfrm>
            <a:off x="340346" y="5617786"/>
            <a:ext cx="1004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现有职业资格证：填写教师资格证信息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7D2D38-C74B-481B-95EC-C82094555263}"/>
              </a:ext>
            </a:extLst>
          </p:cNvPr>
          <p:cNvSpPr txBox="1"/>
          <p:nvPr/>
        </p:nvSpPr>
        <p:spPr>
          <a:xfrm>
            <a:off x="340345" y="5898015"/>
            <a:ext cx="1004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申报职称中评审类别：高教系列（含辅导员和党务工作者）选择“自主评审”，其他系列选择“社会化评审”。  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如有特殊要求，要选择“绿色通道”的根据实际选择。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803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四、系统填写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7D2D38-C74B-481B-95EC-C82094555263}"/>
              </a:ext>
            </a:extLst>
          </p:cNvPr>
          <p:cNvSpPr txBox="1"/>
          <p:nvPr/>
        </p:nvSpPr>
        <p:spPr>
          <a:xfrm>
            <a:off x="295076" y="5870376"/>
            <a:ext cx="114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请根据学校文件要求和系统要求填写，特别强调，</a:t>
            </a: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申报单位栏，请自行修改为“贵州大学”（因为这里填写的单位就是未来职称证书上打印的单位，如果是学院，证书上的工作单位就是学院了）。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96E398-E95B-4331-BEBE-820B4734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236"/>
            <a:ext cx="12077323" cy="51295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2A0E248-7DDC-4FC9-85D7-5B2C19AB8EC8}"/>
              </a:ext>
            </a:extLst>
          </p:cNvPr>
          <p:cNvSpPr txBox="1"/>
          <p:nvPr/>
        </p:nvSpPr>
        <p:spPr>
          <a:xfrm>
            <a:off x="295076" y="6487759"/>
            <a:ext cx="114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温馨提示：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填完记得保存。 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因为系统原因，人员分类只有教学为主型和科研为主型，思政育人型请选择“教学为主型”。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10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四、系统填写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7D2D38-C74B-481B-95EC-C82094555263}"/>
              </a:ext>
            </a:extLst>
          </p:cNvPr>
          <p:cNvSpPr txBox="1"/>
          <p:nvPr/>
        </p:nvSpPr>
        <p:spPr>
          <a:xfrm>
            <a:off x="295076" y="4623675"/>
            <a:ext cx="114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年度考核请逐年填写，</a:t>
            </a: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要求从任现职以来填写。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12CCA8-8B69-4EF1-975E-964DF3F2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704"/>
            <a:ext cx="12192000" cy="36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四、系统填写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7D2D38-C74B-481B-95EC-C82094555263}"/>
              </a:ext>
            </a:extLst>
          </p:cNvPr>
          <p:cNvSpPr txBox="1"/>
          <p:nvPr/>
        </p:nvSpPr>
        <p:spPr>
          <a:xfrm>
            <a:off x="231701" y="5737252"/>
            <a:ext cx="114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任职条件，请先按申报人员分类来勾选各自的任职条件，不可漏选。勾选后点击保存，即可进入填报界面。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73581F-F7E5-4E74-8490-C654CFB5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877"/>
            <a:ext cx="12192000" cy="46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四、系统填写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7D2D38-C74B-481B-95EC-C82094555263}"/>
              </a:ext>
            </a:extLst>
          </p:cNvPr>
          <p:cNvSpPr txBox="1"/>
          <p:nvPr/>
        </p:nvSpPr>
        <p:spPr>
          <a:xfrm>
            <a:off x="222647" y="5420381"/>
            <a:ext cx="114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根据勾选内容，一一对应，新增支撑材料，所有支撑材料均应提供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PDF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格式文档。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A92074-A3E2-482B-A2AC-96D59D69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978"/>
            <a:ext cx="12192000" cy="42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5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DA94FF-0554-46AE-9A8A-57A518E55647}"/>
              </a:ext>
            </a:extLst>
          </p:cNvPr>
          <p:cNvSpPr txBox="1"/>
          <p:nvPr/>
        </p:nvSpPr>
        <p:spPr>
          <a:xfrm>
            <a:off x="579422" y="1720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四、系统填写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7D2D38-C74B-481B-95EC-C82094555263}"/>
              </a:ext>
            </a:extLst>
          </p:cNvPr>
          <p:cNvSpPr txBox="1"/>
          <p:nvPr/>
        </p:nvSpPr>
        <p:spPr>
          <a:xfrm>
            <a:off x="331290" y="6173777"/>
            <a:ext cx="114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业绩成果、学术成果的填报方式与任职条件一致，所有支撑材料请上传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PDF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格式的。（所有附件，仅论文出要求提供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word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格式的，如果找不到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word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版本，可以直接上传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PDF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版本）</a:t>
            </a:r>
            <a:endParaRPr lang="en-US" altLang="zh-CN" sz="1600" b="1" dirty="0">
              <a:solidFill>
                <a:srgbClr val="FF0000"/>
              </a:solidFill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B1257F-DCE0-4172-BD0F-201CD13D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222"/>
            <a:ext cx="12192000" cy="54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71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535</Words>
  <Application>Microsoft Office PowerPoint</Application>
  <PresentationFormat>宽屏</PresentationFormat>
  <Paragraphs>33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黑体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Yewei Pi</dc:creator>
  <cp:lastModifiedBy>Yewei Pi</cp:lastModifiedBy>
  <cp:revision>18</cp:revision>
  <dcterms:created xsi:type="dcterms:W3CDTF">2025-06-24T03:16:38Z</dcterms:created>
  <dcterms:modified xsi:type="dcterms:W3CDTF">2025-07-01T03:34:54Z</dcterms:modified>
</cp:coreProperties>
</file>